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7" r:id="rId5"/>
    <p:sldId id="283" r:id="rId6"/>
    <p:sldId id="2111" r:id="rId7"/>
    <p:sldId id="2112" r:id="rId8"/>
    <p:sldId id="285" r:id="rId9"/>
    <p:sldId id="286" r:id="rId10"/>
    <p:sldId id="293" r:id="rId11"/>
    <p:sldId id="294" r:id="rId12"/>
    <p:sldId id="295" r:id="rId13"/>
    <p:sldId id="297" r:id="rId14"/>
    <p:sldId id="488" r:id="rId15"/>
    <p:sldId id="489" r:id="rId16"/>
    <p:sldId id="490" r:id="rId17"/>
    <p:sldId id="994" r:id="rId18"/>
    <p:sldId id="885" r:id="rId19"/>
    <p:sldId id="884" r:id="rId20"/>
    <p:sldId id="886" r:id="rId21"/>
    <p:sldId id="887" r:id="rId22"/>
    <p:sldId id="996" r:id="rId23"/>
    <p:sldId id="995" r:id="rId24"/>
    <p:sldId id="892" r:id="rId25"/>
    <p:sldId id="893" r:id="rId26"/>
    <p:sldId id="894" r:id="rId27"/>
    <p:sldId id="997" r:id="rId28"/>
    <p:sldId id="2109" r:id="rId29"/>
    <p:sldId id="462" r:id="rId30"/>
    <p:sldId id="1486" r:id="rId31"/>
    <p:sldId id="579" r:id="rId32"/>
    <p:sldId id="580" r:id="rId33"/>
    <p:sldId id="581" r:id="rId34"/>
    <p:sldId id="585" r:id="rId3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99"/>
    <a:srgbClr val="008000"/>
    <a:srgbClr val="800000"/>
    <a:srgbClr val="0070C0"/>
    <a:srgbClr val="CC0099"/>
    <a:srgbClr val="0066CC"/>
    <a:srgbClr val="CC00CC"/>
    <a:srgbClr val="00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4BD24-DF73-4B5E-974A-815D2E3F7536}" v="3" dt="2020-08-28T07:59:2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796" autoAdjust="0"/>
  </p:normalViewPr>
  <p:slideViewPr>
    <p:cSldViewPr snapToGrid="0">
      <p:cViewPr varScale="1">
        <p:scale>
          <a:sx n="76" d="100"/>
          <a:sy n="76" d="100"/>
        </p:scale>
        <p:origin x="31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6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BRYAN" userId="877082f7-7a15-456e-9632-fc60b9955532" providerId="ADAL" clId="{0DC4BD24-DF73-4B5E-974A-815D2E3F7536}"/>
    <pc:docChg chg="custSel addSld delSld modSld">
      <pc:chgData name="MARTHA BRYAN" userId="877082f7-7a15-456e-9632-fc60b9955532" providerId="ADAL" clId="{0DC4BD24-DF73-4B5E-974A-815D2E3F7536}" dt="2020-08-28T08:29:31.733" v="353" actId="20577"/>
      <pc:docMkLst>
        <pc:docMk/>
      </pc:docMkLst>
      <pc:sldChg chg="modSp add mod modNotesTx">
        <pc:chgData name="MARTHA BRYAN" userId="877082f7-7a15-456e-9632-fc60b9955532" providerId="ADAL" clId="{0DC4BD24-DF73-4B5E-974A-815D2E3F7536}" dt="2020-08-28T08:29:31.733" v="353" actId="20577"/>
        <pc:sldMkLst>
          <pc:docMk/>
          <pc:sldMk cId="2212165287" sldId="257"/>
        </pc:sldMkLst>
        <pc:spChg chg="mod">
          <ac:chgData name="MARTHA BRYAN" userId="877082f7-7a15-456e-9632-fc60b9955532" providerId="ADAL" clId="{0DC4BD24-DF73-4B5E-974A-815D2E3F7536}" dt="2020-08-28T07:53:18.232" v="61" actId="207"/>
          <ac:spMkLst>
            <pc:docMk/>
            <pc:sldMk cId="2212165287" sldId="257"/>
            <ac:spMk id="5" creationId="{00000000-0000-0000-0000-000000000000}"/>
          </ac:spMkLst>
        </pc:spChg>
        <pc:spChg chg="mod">
          <ac:chgData name="MARTHA BRYAN" userId="877082f7-7a15-456e-9632-fc60b9955532" providerId="ADAL" clId="{0DC4BD24-DF73-4B5E-974A-815D2E3F7536}" dt="2020-08-28T08:29:31.733" v="353" actId="20577"/>
          <ac:spMkLst>
            <pc:docMk/>
            <pc:sldMk cId="2212165287" sldId="257"/>
            <ac:spMk id="3076" creationId="{00000000-0000-0000-0000-000000000000}"/>
          </ac:spMkLst>
        </pc:spChg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4039023906" sldId="258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11094599" sldId="266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3677480800" sldId="267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2018728186" sldId="268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331454902" sldId="269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4103266994" sldId="270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2287293975" sldId="271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1820984104" sldId="272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1339417934" sldId="273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127420131" sldId="275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2846211784" sldId="276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275009524" sldId="277"/>
        </pc:sldMkLst>
      </pc:sldChg>
      <pc:sldChg chg="del">
        <pc:chgData name="MARTHA BRYAN" userId="877082f7-7a15-456e-9632-fc60b9955532" providerId="ADAL" clId="{0DC4BD24-DF73-4B5E-974A-815D2E3F7536}" dt="2020-08-28T08:05:12.932" v="150" actId="47"/>
        <pc:sldMkLst>
          <pc:docMk/>
          <pc:sldMk cId="3711653879" sldId="282"/>
        </pc:sldMkLst>
      </pc:sldChg>
      <pc:sldChg chg="modSp mod">
        <pc:chgData name="MARTHA BRYAN" userId="877082f7-7a15-456e-9632-fc60b9955532" providerId="ADAL" clId="{0DC4BD24-DF73-4B5E-974A-815D2E3F7536}" dt="2020-08-28T08:18:20.470" v="281" actId="20577"/>
        <pc:sldMkLst>
          <pc:docMk/>
          <pc:sldMk cId="189516784" sldId="286"/>
        </pc:sldMkLst>
        <pc:spChg chg="mod">
          <ac:chgData name="MARTHA BRYAN" userId="877082f7-7a15-456e-9632-fc60b9955532" providerId="ADAL" clId="{0DC4BD24-DF73-4B5E-974A-815D2E3F7536}" dt="2020-08-28T08:18:20.470" v="281" actId="20577"/>
          <ac:spMkLst>
            <pc:docMk/>
            <pc:sldMk cId="189516784" sldId="286"/>
            <ac:spMk id="35842" creationId="{00000000-0000-0000-0000-000000000000}"/>
          </ac:spMkLst>
        </pc:spChg>
      </pc:sldChg>
      <pc:sldChg chg="modSp mod">
        <pc:chgData name="MARTHA BRYAN" userId="877082f7-7a15-456e-9632-fc60b9955532" providerId="ADAL" clId="{0DC4BD24-DF73-4B5E-974A-815D2E3F7536}" dt="2020-08-28T08:11:42.762" v="162" actId="179"/>
        <pc:sldMkLst>
          <pc:docMk/>
          <pc:sldMk cId="342932375" sldId="293"/>
        </pc:sldMkLst>
        <pc:spChg chg="mod">
          <ac:chgData name="MARTHA BRYAN" userId="877082f7-7a15-456e-9632-fc60b9955532" providerId="ADAL" clId="{0DC4BD24-DF73-4B5E-974A-815D2E3F7536}" dt="2020-08-28T08:11:42.762" v="162" actId="179"/>
          <ac:spMkLst>
            <pc:docMk/>
            <pc:sldMk cId="342932375" sldId="293"/>
            <ac:spMk id="134147" creationId="{00000000-0000-0000-0000-000000000000}"/>
          </ac:spMkLst>
        </pc:spChg>
      </pc:sldChg>
      <pc:sldChg chg="modSp mod">
        <pc:chgData name="MARTHA BRYAN" userId="877082f7-7a15-456e-9632-fc60b9955532" providerId="ADAL" clId="{0DC4BD24-DF73-4B5E-974A-815D2E3F7536}" dt="2020-08-28T08:05:43.663" v="151" actId="20577"/>
        <pc:sldMkLst>
          <pc:docMk/>
          <pc:sldMk cId="4012284621" sldId="294"/>
        </pc:sldMkLst>
        <pc:spChg chg="mod">
          <ac:chgData name="MARTHA BRYAN" userId="877082f7-7a15-456e-9632-fc60b9955532" providerId="ADAL" clId="{0DC4BD24-DF73-4B5E-974A-815D2E3F7536}" dt="2020-08-28T08:05:43.663" v="151" actId="20577"/>
          <ac:spMkLst>
            <pc:docMk/>
            <pc:sldMk cId="4012284621" sldId="294"/>
            <ac:spMk id="6" creationId="{00000000-0000-0000-0000-000000000000}"/>
          </ac:spMkLst>
        </pc:spChg>
      </pc:sldChg>
      <pc:sldChg chg="modSp mod">
        <pc:chgData name="MARTHA BRYAN" userId="877082f7-7a15-456e-9632-fc60b9955532" providerId="ADAL" clId="{0DC4BD24-DF73-4B5E-974A-815D2E3F7536}" dt="2020-08-28T07:54:12.768" v="76" actId="20577"/>
        <pc:sldMkLst>
          <pc:docMk/>
          <pc:sldMk cId="3888076623" sldId="295"/>
        </pc:sldMkLst>
        <pc:spChg chg="mod">
          <ac:chgData name="MARTHA BRYAN" userId="877082f7-7a15-456e-9632-fc60b9955532" providerId="ADAL" clId="{0DC4BD24-DF73-4B5E-974A-815D2E3F7536}" dt="2020-08-28T07:54:12.768" v="76" actId="20577"/>
          <ac:spMkLst>
            <pc:docMk/>
            <pc:sldMk cId="3888076623" sldId="295"/>
            <ac:spMk id="3" creationId="{00000000-0000-0000-0000-000000000000}"/>
          </ac:spMkLst>
        </pc:spChg>
      </pc:sldChg>
      <pc:sldChg chg="del">
        <pc:chgData name="MARTHA BRYAN" userId="877082f7-7a15-456e-9632-fc60b9955532" providerId="ADAL" clId="{0DC4BD24-DF73-4B5E-974A-815D2E3F7536}" dt="2020-08-28T07:54:27.818" v="77" actId="47"/>
        <pc:sldMkLst>
          <pc:docMk/>
          <pc:sldMk cId="3139984010" sldId="29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4122593408" sldId="333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3621168294" sldId="334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377548209" sldId="335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944312073" sldId="33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282910882" sldId="338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723284903" sldId="340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751062738" sldId="341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917807260" sldId="342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99451663" sldId="343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829456811" sldId="344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365312167" sldId="345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734307392" sldId="34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626253770" sldId="347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201129417" sldId="350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321892805" sldId="351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427683394" sldId="353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325648641" sldId="354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3962950067" sldId="356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174379813" sldId="357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287034609" sldId="359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2304902993" sldId="365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3991003530" sldId="369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2985328321" sldId="370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2411489447" sldId="371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2152138651" sldId="37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37249744" sldId="37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226585701" sldId="37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553664515" sldId="40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665647779" sldId="40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547468644" sldId="40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866787593" sldId="40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592075274" sldId="40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537445452" sldId="43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678304601" sldId="43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640701069" sldId="44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719156980" sldId="44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973736389" sldId="44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007651292" sldId="44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998582353" sldId="44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835612485" sldId="44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813716190" sldId="45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264997292" sldId="45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227804102" sldId="45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613554917" sldId="45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54177222" sldId="45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320039097" sldId="460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038921690" sldId="474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153547403" sldId="475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3960072350" sldId="47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546169140" sldId="477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99083881" sldId="480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696795015" sldId="481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1538193240" sldId="482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297758806" sldId="49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928006153" sldId="50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0" sldId="50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0" sldId="508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2353738503" sldId="531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932986745" sldId="533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630379468" sldId="534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4155747755" sldId="535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1264442085" sldId="53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655318502" sldId="541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977393605" sldId="54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532009101" sldId="54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774602334" sldId="55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125782443" sldId="55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089182342" sldId="55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151492534" sldId="55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904244647" sldId="55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53981926" sldId="55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495159912" sldId="563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253409755" sldId="56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562794610" sldId="56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941581587" sldId="56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909562443" sldId="56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906913502" sldId="56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882357745" sldId="573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65461645" sldId="574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449122252" sldId="575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4190426936" sldId="57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3600320157" sldId="577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088999528" sldId="578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69824443" sldId="582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3484263256" sldId="583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441846695" sldId="584"/>
        </pc:sldMkLst>
      </pc:sldChg>
      <pc:sldChg chg="modSp mod">
        <pc:chgData name="MARTHA BRYAN" userId="877082f7-7a15-456e-9632-fc60b9955532" providerId="ADAL" clId="{0DC4BD24-DF73-4B5E-974A-815D2E3F7536}" dt="2020-08-28T08:15:25.983" v="244" actId="20577"/>
        <pc:sldMkLst>
          <pc:docMk/>
          <pc:sldMk cId="2645223995" sldId="585"/>
        </pc:sldMkLst>
        <pc:spChg chg="mod">
          <ac:chgData name="MARTHA BRYAN" userId="877082f7-7a15-456e-9632-fc60b9955532" providerId="ADAL" clId="{0DC4BD24-DF73-4B5E-974A-815D2E3F7536}" dt="2020-08-28T08:15:02.784" v="239" actId="1035"/>
          <ac:spMkLst>
            <pc:docMk/>
            <pc:sldMk cId="2645223995" sldId="585"/>
            <ac:spMk id="8" creationId="{9ED7CBD7-0691-4292-8984-0549EFA5DFCE}"/>
          </ac:spMkLst>
        </pc:spChg>
        <pc:spChg chg="mod">
          <ac:chgData name="MARTHA BRYAN" userId="877082f7-7a15-456e-9632-fc60b9955532" providerId="ADAL" clId="{0DC4BD24-DF73-4B5E-974A-815D2E3F7536}" dt="2020-08-28T08:01:34.654" v="116" actId="1038"/>
          <ac:spMkLst>
            <pc:docMk/>
            <pc:sldMk cId="2645223995" sldId="585"/>
            <ac:spMk id="36867" creationId="{00000000-0000-0000-0000-000000000000}"/>
          </ac:spMkLst>
        </pc:spChg>
        <pc:spChg chg="mod">
          <ac:chgData name="MARTHA BRYAN" userId="877082f7-7a15-456e-9632-fc60b9955532" providerId="ADAL" clId="{0DC4BD24-DF73-4B5E-974A-815D2E3F7536}" dt="2020-08-28T08:15:25.983" v="244" actId="20577"/>
          <ac:spMkLst>
            <pc:docMk/>
            <pc:sldMk cId="2645223995" sldId="585"/>
            <ac:spMk id="49154" creationId="{00000000-0000-0000-0000-000000000000}"/>
          </ac:spMkLst>
        </pc:spChg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979911748" sldId="660"/>
        </pc:sldMkLst>
      </pc:sldChg>
      <pc:sldChg chg="del">
        <pc:chgData name="MARTHA BRYAN" userId="877082f7-7a15-456e-9632-fc60b9955532" providerId="ADAL" clId="{0DC4BD24-DF73-4B5E-974A-815D2E3F7536}" dt="2020-08-26T19:18:50.883" v="16" actId="47"/>
        <pc:sldMkLst>
          <pc:docMk/>
          <pc:sldMk cId="4161169456" sldId="673"/>
        </pc:sldMkLst>
      </pc:sldChg>
      <pc:sldChg chg="modSp mod">
        <pc:chgData name="MARTHA BRYAN" userId="877082f7-7a15-456e-9632-fc60b9955532" providerId="ADAL" clId="{0DC4BD24-DF73-4B5E-974A-815D2E3F7536}" dt="2020-08-28T08:22:46.381" v="342" actId="403"/>
        <pc:sldMkLst>
          <pc:docMk/>
          <pc:sldMk cId="2232249571" sldId="887"/>
        </pc:sldMkLst>
        <pc:spChg chg="mod">
          <ac:chgData name="MARTHA BRYAN" userId="877082f7-7a15-456e-9632-fc60b9955532" providerId="ADAL" clId="{0DC4BD24-DF73-4B5E-974A-815D2E3F7536}" dt="2020-08-28T08:22:46.381" v="342" actId="403"/>
          <ac:spMkLst>
            <pc:docMk/>
            <pc:sldMk cId="2232249571" sldId="887"/>
            <ac:spMk id="4" creationId="{00000000-0000-0000-0000-000000000000}"/>
          </ac:spMkLst>
        </pc:spChg>
        <pc:picChg chg="mod">
          <ac:chgData name="MARTHA BRYAN" userId="877082f7-7a15-456e-9632-fc60b9955532" providerId="ADAL" clId="{0DC4BD24-DF73-4B5E-974A-815D2E3F7536}" dt="2020-08-28T08:20:26.509" v="339" actId="1036"/>
          <ac:picMkLst>
            <pc:docMk/>
            <pc:sldMk cId="2232249571" sldId="887"/>
            <ac:picMk id="5" creationId="{A79591A6-6D40-4C23-B4F5-36B175774ABA}"/>
          </ac:picMkLst>
        </pc:picChg>
        <pc:cxnChg chg="mod">
          <ac:chgData name="MARTHA BRYAN" userId="877082f7-7a15-456e-9632-fc60b9955532" providerId="ADAL" clId="{0DC4BD24-DF73-4B5E-974A-815D2E3F7536}" dt="2020-08-28T08:20:26.509" v="339" actId="1036"/>
          <ac:cxnSpMkLst>
            <pc:docMk/>
            <pc:sldMk cId="2232249571" sldId="887"/>
            <ac:cxnSpMk id="6" creationId="{C9C4795E-9812-4FB1-933C-3C6B5EDD008A}"/>
          </ac:cxnSpMkLst>
        </pc:cxnChg>
      </pc:sldChg>
      <pc:sldChg chg="modSp mod">
        <pc:chgData name="MARTHA BRYAN" userId="877082f7-7a15-456e-9632-fc60b9955532" providerId="ADAL" clId="{0DC4BD24-DF73-4B5E-974A-815D2E3F7536}" dt="2020-08-28T08:18:49.619" v="323" actId="1038"/>
        <pc:sldMkLst>
          <pc:docMk/>
          <pc:sldMk cId="721041661" sldId="892"/>
        </pc:sldMkLst>
        <pc:spChg chg="mod">
          <ac:chgData name="MARTHA BRYAN" userId="877082f7-7a15-456e-9632-fc60b9955532" providerId="ADAL" clId="{0DC4BD24-DF73-4B5E-974A-815D2E3F7536}" dt="2020-08-28T08:18:49.619" v="323" actId="1038"/>
          <ac:spMkLst>
            <pc:docMk/>
            <pc:sldMk cId="721041661" sldId="892"/>
            <ac:spMk id="6" creationId="{762486B6-81B5-49C2-ADE3-B81C5B044816}"/>
          </ac:spMkLst>
        </pc:spChg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4042531988" sldId="922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0" sldId="928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0" sldId="929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3817212583" sldId="945"/>
        </pc:sldMkLst>
      </pc:sldChg>
      <pc:sldChg chg="del">
        <pc:chgData name="MARTHA BRYAN" userId="877082f7-7a15-456e-9632-fc60b9955532" providerId="ADAL" clId="{0DC4BD24-DF73-4B5E-974A-815D2E3F7536}" dt="2020-08-28T08:01:14.547" v="80" actId="47"/>
        <pc:sldMkLst>
          <pc:docMk/>
          <pc:sldMk cId="1608062575" sldId="976"/>
        </pc:sldMkLst>
      </pc:sldChg>
      <pc:sldChg chg="del">
        <pc:chgData name="MARTHA BRYAN" userId="877082f7-7a15-456e-9632-fc60b9955532" providerId="ADAL" clId="{0DC4BD24-DF73-4B5E-974A-815D2E3F7536}" dt="2020-08-28T08:01:13.164" v="79" actId="47"/>
        <pc:sldMkLst>
          <pc:docMk/>
          <pc:sldMk cId="1874486081" sldId="983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993304973" sldId="1036"/>
        </pc:sldMkLst>
      </pc:sldChg>
      <pc:sldChg chg="del">
        <pc:chgData name="MARTHA BRYAN" userId="877082f7-7a15-456e-9632-fc60b9955532" providerId="ADAL" clId="{0DC4BD24-DF73-4B5E-974A-815D2E3F7536}" dt="2020-08-26T19:19:27.336" v="17" actId="47"/>
        <pc:sldMkLst>
          <pc:docMk/>
          <pc:sldMk cId="2543666034" sldId="1043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678063555" sldId="104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15965410" sldId="104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665718780" sldId="104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910167993" sldId="104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840795899" sldId="105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907843044" sldId="105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968865641" sldId="1053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051914642" sldId="105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974485723" sldId="105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449087046" sldId="105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358904708" sldId="105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88327220" sldId="105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035422733" sldId="105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115704908" sldId="106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487198594" sldId="1061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662126769" sldId="106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026257531" sldId="1063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748680943" sldId="106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931985319" sldId="106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810435359" sldId="106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558643145" sldId="106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970676647" sldId="106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690174068" sldId="106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766072035" sldId="107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150571943" sldId="1071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178247275" sldId="1075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902027492" sldId="107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251930188" sldId="107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64664984" sldId="107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240278291" sldId="108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595578127" sldId="1081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783008189" sldId="108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510593644" sldId="1083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0" sldId="1143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0" sldId="1144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0" sldId="1145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0" sldId="1146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04836228" sldId="1195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304470070" sldId="1357"/>
        </pc:sldMkLst>
      </pc:sldChg>
      <pc:sldChg chg="del">
        <pc:chgData name="MARTHA BRYAN" userId="877082f7-7a15-456e-9632-fc60b9955532" providerId="ADAL" clId="{0DC4BD24-DF73-4B5E-974A-815D2E3F7536}" dt="2020-08-26T19:20:00.193" v="18" actId="47"/>
        <pc:sldMkLst>
          <pc:docMk/>
          <pc:sldMk cId="1791569218" sldId="1752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3729872914" sldId="197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673625110" sldId="208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548222598" sldId="208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972060543" sldId="209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259659221" sldId="2099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4015913670" sldId="2100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1236009156" sldId="2103"/>
        </pc:sldMkLst>
      </pc:sldChg>
      <pc:sldChg chg="del">
        <pc:chgData name="MARTHA BRYAN" userId="877082f7-7a15-456e-9632-fc60b9955532" providerId="ADAL" clId="{0DC4BD24-DF73-4B5E-974A-815D2E3F7536}" dt="2020-08-26T19:20:21.571" v="19" actId="47"/>
        <pc:sldMkLst>
          <pc:docMk/>
          <pc:sldMk cId="3073428599" sldId="2104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785600057" sldId="2105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217364743" sldId="2106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2714681418" sldId="2107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21312344" sldId="2108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1379433771" sldId="2110"/>
        </pc:sldMkLst>
      </pc:sldChg>
      <pc:sldChg chg="del">
        <pc:chgData name="MARTHA BRYAN" userId="877082f7-7a15-456e-9632-fc60b9955532" providerId="ADAL" clId="{0DC4BD24-DF73-4B5E-974A-815D2E3F7536}" dt="2020-08-26T19:20:59.088" v="20" actId="47"/>
        <pc:sldMkLst>
          <pc:docMk/>
          <pc:sldMk cId="0" sldId="21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439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7740" cy="47105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3"/>
            <a:ext cx="3077740" cy="47105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27F390A6-F147-4AD9-9394-CCAF79F93DE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7"/>
            <a:ext cx="5681980" cy="3696711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5"/>
            <a:ext cx="3077740" cy="471053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5"/>
            <a:ext cx="3077740" cy="471053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83212BAE-8768-49AB-8B3D-218851F4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3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5138" y="719138"/>
            <a:ext cx="6405562" cy="3603625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xfrm>
            <a:off x="733909" y="4563119"/>
            <a:ext cx="5867954" cy="461685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66ED2-48C2-42DB-B30C-DAE9D84AB3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2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568" y="4475533"/>
            <a:ext cx="5222611" cy="423997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7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C790F-A9B6-4549-84AA-4B9B41AF6D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2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cs typeface="Arial" charset="0"/>
            </a:endParaRPr>
          </a:p>
        </p:txBody>
      </p:sp>
      <p:sp>
        <p:nvSpPr>
          <p:cNvPr id="62468" name="Slide Number Placeholder 3"/>
          <p:cNvSpPr txBox="1">
            <a:spLocks noChangeArrowheads="1"/>
          </p:cNvSpPr>
          <p:nvPr/>
        </p:nvSpPr>
        <p:spPr bwMode="auto">
          <a:xfrm>
            <a:off x="6304284" y="8743798"/>
            <a:ext cx="554433" cy="4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5" tIns="46222" rIns="92445" bIns="46222" anchor="b"/>
          <a:lstStyle/>
          <a:p>
            <a:pPr algn="r" defTabSz="941028"/>
            <a:fld id="{CF28F37C-BC50-42E1-8781-EF804F4E2322}" type="slidenum">
              <a:rPr lang="en-US" sz="1200">
                <a:solidFill>
                  <a:srgbClr val="000000"/>
                </a:solidFill>
              </a:rPr>
              <a:pPr algn="r" defTabSz="941028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8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358905" y="3452043"/>
            <a:ext cx="8874642" cy="3492697"/>
          </a:xfrm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7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10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defTabSz="93810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69" indent="-228574" defTabSz="93810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16" indent="-228574" defTabSz="93810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64" indent="-228574" defTabSz="93810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11" indent="-228574" algn="ctr" defTabSz="938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58" indent="-228574" algn="ctr" defTabSz="938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06" indent="-228574" algn="ctr" defTabSz="938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53" indent="-228574" algn="ctr" defTabSz="9381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10A950-9985-4478-9D84-1D5EA68393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1675"/>
            <a:ext cx="6235700" cy="3508375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2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27288" y="546100"/>
            <a:ext cx="4845050" cy="2725738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xfrm>
            <a:off x="880943" y="3574011"/>
            <a:ext cx="8665826" cy="2483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1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xfrm>
            <a:off x="985349" y="3452043"/>
            <a:ext cx="7741384" cy="32697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4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8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6897-9A1D-4D82-AB71-15DC7DDE7381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FAB5-969A-4D29-B4D2-6001D9221BC2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6907-CBA8-4F4B-969C-386F18767450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E8A-EAF1-4775-9695-01996F443516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344-60E5-4A64-8F1E-39065829CCAE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7EB-2AEB-48D8-AAF2-9AC3E784F2B4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5D1-974E-442B-862E-A31E9D009628}" type="datetime1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866-CBA1-4429-8AA3-5E5B3E8D8825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900-48EA-49FC-A1F5-14958FBD12FF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7F2F195-95FC-4954-934B-4377A375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2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AC9E-412D-4BC5-9D57-C42BF92A05E9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9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F5B3-3A9A-45D0-A664-F9367D3715F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F195-95FC-4954-934B-4377A37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C164-EBE6-4839-80D0-1EAD80FC4828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7909" y="63673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F195-95FC-4954-934B-4377A375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habryan@bryanandbryanasso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gjRedLCFUAyDCJzbkF;_ylu=X3oDMTBxaDNuNWllBHBvcwMxMwRzZWMDc3IEdnRpZANJMDAxXzcw/SIG=1nc347cmg/EXP=1273534115/**http:/images.search.yahoo.com/images/view?back=http://images.search.yahoo.com/search/images?_adv_prop=image&amp;b=1&amp;ni=20&amp;va=stressed+people+clip+art&amp;xargs=0&amp;pstart=1&amp;fr=b1ie7&amp;w=78&amp;h=150&amp;imgurl=www.schoolclipart.net/images/illustrations/thumbnail/9537_stressed_out_male_teacher_being_hit_on_the_back_of_a_head_with_an_apple_from_a_student.jpg&amp;rurl=http://www.schoolclipart.net/gallery/clipart/people_7.html&amp;size=9k&amp;name=Stressed+Out+Mal...&amp;p=stressed+people+clip+art&amp;oid=06c07927ce94770a&amp;fr2=&amp;no=13&amp;tt=32&amp;b=1&amp;ni=20&amp;sigr=11q1okknb&amp;sigi=14k3bb023&amp;sigb=13suda96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S0203p0vBLgn0AinKJzbkF;_ylu=X3oDMTBxMTM0ZmxnBHNlYwN4cGwEcG9zAzIEdnRpZANJMDAxXzcw/SIG=13q73toiu/EXP=1274160233/**http:/images.search.yahoo.com/search/images?fr2=xpl&amp;fr=b1ie7&amp;p=diversity+in+the+workpla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1828800" y="609600"/>
            <a:ext cx="6553200" cy="426720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2362200" y="1066801"/>
            <a:ext cx="5413660" cy="3371671"/>
          </a:xfrm>
          <a:prstGeom prst="flowChartProcess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527950" y="1247763"/>
            <a:ext cx="5106155" cy="3000821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>
                <a:solidFill>
                  <a:srgbClr val="006600"/>
                </a:solidFill>
                <a:cs typeface="Arial" panose="020B0604020202020204" pitchFamily="34" charset="0"/>
              </a:rPr>
              <a:t>Managing</a:t>
            </a:r>
            <a:endParaRPr lang="en-US" sz="32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The New Workforce</a:t>
            </a:r>
          </a:p>
          <a:p>
            <a:pPr algn="ctr"/>
            <a:endParaRPr lang="en-US" sz="12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00" b="1" dirty="0">
                <a:solidFill>
                  <a:srgbClr val="660033"/>
                </a:solidFill>
                <a:cs typeface="Arial" panose="020B0604020202020204" pitchFamily="34" charset="0"/>
              </a:rPr>
              <a:t>------------------------------------------</a:t>
            </a:r>
          </a:p>
          <a:p>
            <a:pPr algn="ctr"/>
            <a:endParaRPr lang="en-US" sz="12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en-US" sz="4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It’s A Whole New Ball Game!</a:t>
            </a:r>
          </a:p>
          <a:p>
            <a:pPr algn="ctr"/>
            <a:endParaRPr lang="en-US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714" y="5285760"/>
            <a:ext cx="645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Presenter, Martha N. Bryan</a:t>
            </a:r>
          </a:p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425-337-1838 Office * * * 425-338-4509 Cell</a:t>
            </a:r>
          </a:p>
          <a:p>
            <a:pPr algn="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Bryan &amp; Bryan Associates</a:t>
            </a:r>
          </a:p>
          <a:p>
            <a:pPr algn="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marthabryan@bryanandbryanassoc.com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6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F460A-4B15-4F1F-85DF-4324BE87690E}"/>
              </a:ext>
            </a:extLst>
          </p:cNvPr>
          <p:cNvCxnSpPr>
            <a:cxnSpLocks/>
          </p:cNvCxnSpPr>
          <p:nvPr/>
        </p:nvCxnSpPr>
        <p:spPr>
          <a:xfrm>
            <a:off x="571446" y="5109916"/>
            <a:ext cx="11010952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5" y="623450"/>
            <a:ext cx="11014363" cy="457200"/>
          </a:xfrm>
        </p:spPr>
        <p:txBody>
          <a:bodyPr/>
          <a:lstStyle/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Generational Work Performance Expectations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68036" y="1697185"/>
            <a:ext cx="11014363" cy="4495800"/>
          </a:xfrm>
        </p:spPr>
        <p:txBody>
          <a:bodyPr/>
          <a:lstStyle/>
          <a:p>
            <a:pPr marL="914400" indent="-450850" eaLnBrk="1" hangingPunct="1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 should be held to the same standard.</a:t>
            </a:r>
          </a:p>
          <a:p>
            <a:pPr marL="914400" indent="-450850" eaLnBrk="1" hangingPunct="1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endParaRPr lang="en-US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0850" eaLnBrk="1" hangingPunct="1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adaptation should be made that compromises the integrity of the job or diminishes the effectiveness of your organization to carry out its mission.</a:t>
            </a:r>
          </a:p>
          <a:p>
            <a:pPr marL="914400" indent="-450850" eaLnBrk="1" hangingPunct="1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130000"/>
              <a:buNone/>
            </a:pPr>
            <a:endParaRPr lang="en-US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0850" eaLnBrk="1" hangingPunct="1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employees should comply with policies and procedures set forth by their organization.</a:t>
            </a:r>
          </a:p>
        </p:txBody>
      </p:sp>
      <p:pic>
        <p:nvPicPr>
          <p:cNvPr id="54277" name="Picture 5" descr="http://www.athensohio.com/upload_files/images/Business%20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553" y="4678367"/>
            <a:ext cx="2076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8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1350825"/>
            <a:ext cx="10931235" cy="3581400"/>
          </a:xfrm>
          <a:prstGeom prst="rect">
            <a:avLst/>
          </a:prstGeom>
          <a:noFill/>
          <a:ln w="57150">
            <a:solidFill>
              <a:srgbClr val="33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581890" y="450274"/>
            <a:ext cx="10931235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Being Successful With The New Workforce</a:t>
            </a:r>
          </a:p>
          <a:p>
            <a:r>
              <a:rPr lang="en-US" sz="2000" b="1" dirty="0">
                <a:solidFill>
                  <a:srgbClr val="006600"/>
                </a:solidFill>
              </a:rPr>
              <a:t> </a:t>
            </a:r>
          </a:p>
          <a:p>
            <a:endParaRPr lang="en-US" sz="800" b="1" dirty="0">
              <a:solidFill>
                <a:srgbClr val="006600"/>
              </a:solidFill>
            </a:endParaRPr>
          </a:p>
          <a:p>
            <a:pPr algn="l"/>
            <a:r>
              <a:rPr lang="en-US" sz="900" b="1" dirty="0">
                <a:solidFill>
                  <a:srgbClr val="006600"/>
                </a:solidFill>
              </a:rPr>
              <a:t>	</a:t>
            </a:r>
            <a:endParaRPr lang="en-US" sz="100" dirty="0">
              <a:solidFill>
                <a:srgbClr val="006600"/>
              </a:solidFill>
            </a:endParaRPr>
          </a:p>
          <a:p>
            <a:pPr algn="l"/>
            <a:r>
              <a:rPr lang="en-US" sz="2800" b="1" dirty="0">
                <a:solidFill>
                  <a:srgbClr val="800000"/>
                </a:solidFill>
              </a:rPr>
              <a:t>                                      Your Suggestions!!!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81891" y="1961485"/>
            <a:ext cx="10931235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06300"/>
            <a:ext cx="1095375" cy="12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8" y="5403275"/>
            <a:ext cx="1143000" cy="1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6" y="5403280"/>
            <a:ext cx="1012825" cy="1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8" y="5444844"/>
            <a:ext cx="1143000" cy="11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13205" y="5486402"/>
            <a:ext cx="413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cs typeface="Arial" pitchFamily="34" charset="0"/>
              </a:rPr>
              <a:t>+</a:t>
            </a:r>
            <a:endParaRPr lang="en-US" sz="36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867426" y="5526089"/>
            <a:ext cx="413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cs typeface="Arial" pitchFamily="34" charset="0"/>
              </a:rPr>
              <a:t>+</a:t>
            </a:r>
            <a:endParaRPr lang="en-US" sz="36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924826" y="5507182"/>
            <a:ext cx="413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cs typeface="Arial" pitchFamily="34" charset="0"/>
              </a:rPr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999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61660"/>
            <a:ext cx="116793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Successful With The New Workforce </a:t>
            </a:r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(slide 1 of 2)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9713" algn="l"/>
              </a:tabLst>
            </a:pP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		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aware of your own cultural biases. </a:t>
            </a: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change your world view.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take time to learn about the culture of your employees. 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give in to stereotypes.  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endParaRPr lang="en-US" sz="800" b="1" dirty="0">
              <a:solidFill>
                <a:srgbClr val="8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		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 your employee, even if you don't understand their way of doing things. 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take the time to understand the "why" behind your employee's actions. </a:t>
            </a: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shield yourself from people from different cultures. </a:t>
            </a: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condemn different viewpoints as always wrong. 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1638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1638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think you can do it alone.  Ask for help.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84909" y="5631882"/>
            <a:ext cx="11263745" cy="20779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 descr="http://www.free-stock-photos.co.uk/watermark.php?i=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257800"/>
            <a:ext cx="1800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6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8340D9-7DC1-43C7-8C8D-7EBCEE9F2077}"/>
              </a:ext>
            </a:extLst>
          </p:cNvPr>
          <p:cNvCxnSpPr/>
          <p:nvPr/>
        </p:nvCxnSpPr>
        <p:spPr>
          <a:xfrm>
            <a:off x="413472" y="5760156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3965" y="488755"/>
            <a:ext cx="11416144" cy="473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Successful With All The Workforce </a:t>
            </a:r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(slide 2 of 2)</a:t>
            </a:r>
          </a:p>
          <a:p>
            <a:r>
              <a:rPr lang="en-US" dirty="0">
                <a:solidFill>
                  <a:srgbClr val="C826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solicit feedback on your employees' challenges and frustrations. </a:t>
            </a:r>
          </a:p>
          <a:p>
            <a:pPr marL="457200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work harder on understanding culture-based causes of conflict. 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anticipate scenarios in which perspectives may collide.  </a:t>
            </a:r>
          </a:p>
          <a:p>
            <a:pPr marL="457200"/>
            <a:endParaRPr lang="en-US" sz="800" b="1" dirty="0">
              <a:solidFill>
                <a:srgbClr val="8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	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rigid on how job is to be done.  (Focus on the </a:t>
            </a:r>
            <a:r>
              <a:rPr lang="en-US" sz="2000" b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goal and 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outcomes – not </a:t>
            </a:r>
          </a:p>
          <a:p>
            <a:pPr marL="457200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how the tasks gets done.)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listen to your team.  (Collaborate on creative solutions.)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overreact to negative feedback.  (It's not always an indictment on your 	   		management style or personal beliefs.)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US" sz="2000" b="1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remember, the workplace is not one big melting pot.  (It is individuals with </a:t>
            </a:r>
          </a:p>
          <a:p>
            <a:pPr marL="457200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varying viewpoints, which can benefit the workplace.)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5" y="531322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7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8CB5C5F-F90D-4BC8-A7F3-13BEDB1C4989}"/>
              </a:ext>
            </a:extLst>
          </p:cNvPr>
          <p:cNvSpPr/>
          <p:nvPr/>
        </p:nvSpPr>
        <p:spPr>
          <a:xfrm>
            <a:off x="3581400" y="1828800"/>
            <a:ext cx="5029200" cy="3200400"/>
          </a:xfrm>
          <a:prstGeom prst="flowChartProcess">
            <a:avLst/>
          </a:prstGeom>
          <a:solidFill>
            <a:srgbClr val="000066"/>
          </a:solidFill>
          <a:ln w="76200">
            <a:solidFill>
              <a:srgbClr val="FFCC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Younger Workers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* * * * * * * * * * * * * * * * * * * * * * *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Their Strengths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Their Needs</a:t>
            </a:r>
          </a:p>
        </p:txBody>
      </p:sp>
    </p:spTree>
    <p:extLst>
      <p:ext uri="{BB962C8B-B14F-4D97-AF65-F5344CB8AC3E}">
        <p14:creationId xmlns:p14="http://schemas.microsoft.com/office/powerpoint/2010/main" val="89541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012B88-2B86-4F51-9031-C06A6DA5F070}"/>
              </a:ext>
            </a:extLst>
          </p:cNvPr>
          <p:cNvCxnSpPr>
            <a:cxnSpLocks/>
          </p:cNvCxnSpPr>
          <p:nvPr/>
        </p:nvCxnSpPr>
        <p:spPr>
          <a:xfrm>
            <a:off x="568801" y="5638236"/>
            <a:ext cx="11033919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76960" y="457200"/>
            <a:ext cx="10038080" cy="601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Focus On </a:t>
            </a:r>
            <a:r>
              <a:rPr lang="en-US" sz="2800" b="1" u="sng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Younger Workers</a:t>
            </a: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</a:p>
          <a:p>
            <a:pPr algn="r">
              <a:lnSpc>
                <a:spcPct val="115000"/>
              </a:lnSpc>
            </a:pPr>
            <a:r>
              <a:rPr lang="en-US" sz="2400" b="1" u="sng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80,000,000 Strong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Their Strengths . . 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</a:pP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Multi-Taskers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Technologically Savvy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Purpose &amp; Achievement-Oriented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Team Players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Resourceful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Innovative / Change Agents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Embraces Diversity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Civic-Minded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indent="-512763">
              <a:lnSpc>
                <a:spcPct val="115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  <a:tabLst>
                <a:tab pos="742950" algn="l"/>
              </a:tabLst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</a:p>
          <a:p>
            <a:pPr marL="1149350">
              <a:lnSpc>
                <a:spcPct val="115000"/>
              </a:lnSpc>
              <a:buClr>
                <a:srgbClr val="800000"/>
              </a:buClr>
              <a:buSzPct val="100000"/>
              <a:tabLst>
                <a:tab pos="742950" algn="l"/>
              </a:tabLs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algn="r">
              <a:lnSpc>
                <a:spcPct val="115000"/>
              </a:lnSpc>
              <a:buClr>
                <a:srgbClr val="800000"/>
              </a:buClr>
              <a:buSzPct val="100000"/>
              <a:tabLst>
                <a:tab pos="742950" algn="l"/>
              </a:tabLst>
            </a:pPr>
            <a:endParaRPr lang="en-US" sz="1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8" algn="r">
              <a:lnSpc>
                <a:spcPct val="115000"/>
              </a:lnSpc>
              <a:buClr>
                <a:srgbClr val="800000"/>
              </a:buClr>
              <a:buSzPct val="100000"/>
              <a:tabLst>
                <a:tab pos="742950" algn="l"/>
              </a:tabLst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Largest Generation In Today’s Workplace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722EB-4815-404D-93A1-0B84054EF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74" y="4953000"/>
            <a:ext cx="1530927" cy="990600"/>
          </a:xfrm>
          <a:prstGeom prst="rect">
            <a:avLst/>
          </a:prstGeom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6B501D84-F076-4B7B-AF27-0686464F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1" y="2688056"/>
            <a:ext cx="1828799" cy="20363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339933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buSzPct val="130000"/>
              <a:buNone/>
              <a:defRPr/>
            </a:pPr>
            <a:r>
              <a:rPr lang="en-US" sz="2800" b="1" dirty="0">
                <a:solidFill>
                  <a:srgbClr val="800000"/>
                </a:solidFill>
                <a:cs typeface="Arial" pitchFamily="34" charset="0"/>
              </a:rPr>
              <a:t>Younger</a:t>
            </a:r>
          </a:p>
          <a:p>
            <a:pPr algn="ctr" eaLnBrk="1" hangingPunct="1">
              <a:buSzPct val="130000"/>
              <a:buNone/>
              <a:defRPr/>
            </a:pPr>
            <a:endParaRPr lang="en-US" sz="800" b="1" dirty="0">
              <a:solidFill>
                <a:srgbClr val="800000"/>
              </a:solidFill>
              <a:cs typeface="Arial" pitchFamily="34" charset="0"/>
            </a:endParaRPr>
          </a:p>
          <a:p>
            <a:pPr algn="ctr" eaLnBrk="1" hangingPunct="1">
              <a:buSzPct val="130000"/>
              <a:buNone/>
              <a:defRPr/>
            </a:pPr>
            <a:r>
              <a:rPr lang="en-US" sz="2800" b="1" dirty="0">
                <a:solidFill>
                  <a:srgbClr val="800000"/>
                </a:solidFill>
                <a:cs typeface="Arial" pitchFamily="34" charset="0"/>
              </a:rPr>
              <a:t> Workers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endParaRPr lang="en-US" sz="2800" b="1" dirty="0">
              <a:solidFill>
                <a:srgbClr val="8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240" y="646841"/>
            <a:ext cx="11043920" cy="444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Millennials Prefer Workplaces That . . .  </a:t>
            </a:r>
            <a:r>
              <a:rPr lang="en-US" sz="2000" b="1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 of 3 slides)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sz="3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Lets them make it on their own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Allows them to multitask (it prevents boredom)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Allows them to collaborate &amp; problem solve with others -- encourages networking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Doesn’t take away their technology -- takes advantage of their technology savvy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Focuses on outcomes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Challenges them while teaching them new things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Surrounds them with</a:t>
            </a: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impeccably honest, trustworthy, ethical &amp; open </a:t>
            </a:r>
          </a:p>
          <a:p>
            <a:pPr marL="401637">
              <a:lnSpc>
                <a:spcPct val="115000"/>
              </a:lnSpc>
              <a:buClr>
                <a:srgbClr val="800000"/>
              </a:buClr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bosses, peers, and employees</a:t>
            </a:r>
          </a:p>
          <a:p>
            <a:pPr marL="744537" indent="-342900">
              <a:lnSpc>
                <a:spcPct val="115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Under-promises &amp; over-delivers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>
              <a:lnSpc>
                <a:spcPct val="115000"/>
              </a:lnSpc>
            </a:pP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DA97EB-5987-48C7-B21C-DDFC3143FBEA}"/>
              </a:ext>
            </a:extLst>
          </p:cNvPr>
          <p:cNvCxnSpPr/>
          <p:nvPr/>
        </p:nvCxnSpPr>
        <p:spPr>
          <a:xfrm>
            <a:off x="571446" y="5109916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8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6960" y="610426"/>
            <a:ext cx="10058400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Millennials Prefer Workplaces That . . . </a:t>
            </a:r>
            <a:r>
              <a:rPr lang="en-US" sz="2000" b="1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 of 3 slides)</a:t>
            </a:r>
            <a:r>
              <a:rPr lang="en-US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sz="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approachable, responsive &amp; present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Listen to them &amp; doesn’t ignore their thoughts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Has an open flow of information</a:t>
            </a: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Builds relationships with them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Engages with them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Demonstrates interest in them &amp; their success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Makes them feel like superstars 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Tells them how they are doing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Focuses on their strengths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Focuses on the positive &amp; frequent reinforcement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Gives them trophies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FCF59C-AB3F-4BBC-9C24-F85D4FCB02B4}"/>
              </a:ext>
            </a:extLst>
          </p:cNvPr>
          <p:cNvCxnSpPr/>
          <p:nvPr/>
        </p:nvCxnSpPr>
        <p:spPr>
          <a:xfrm>
            <a:off x="497681" y="5719516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5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512422"/>
            <a:ext cx="10789920" cy="575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Millennials Prefer Workplaces That . . . </a:t>
            </a:r>
            <a:r>
              <a:rPr lang="en-US" sz="2000" b="1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 of 3 slides)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sz="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Offers flexibility (i.e., flexible &amp; seasonal hours, work from home)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Plugs in to their parents (they are part of the package)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Communicates their way (blogs, text, twitter, instant messaging, etc.)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Limits the long sit-down meetings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Gets the work done with ease &amp; speed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Lets employees give back to the community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Allows for work-life balance  </a:t>
            </a: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Instills a fun-centered workplace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512763" defTabSz="858838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Entertains them </a:t>
            </a:r>
          </a:p>
          <a:p>
            <a:pPr marL="401637" defTabSz="858838">
              <a:lnSpc>
                <a:spcPct val="115000"/>
              </a:lnSpc>
              <a:buClr>
                <a:srgbClr val="800000"/>
              </a:buClr>
            </a:pPr>
            <a:endParaRPr lang="en-US" sz="6600" b="1" dirty="0">
              <a:solidFill>
                <a:srgbClr val="0066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7" algn="r" defTabSz="858838">
              <a:lnSpc>
                <a:spcPct val="115000"/>
              </a:lnSpc>
              <a:buClr>
                <a:srgbClr val="800000"/>
              </a:buClr>
            </a:pPr>
            <a:r>
              <a:rPr lang="en-US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Millennials Are Here To Stay!!!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591A6-6D40-4C23-B4F5-36B17577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8" y="4116358"/>
            <a:ext cx="1719263" cy="9836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C4795E-9812-4FB1-933C-3C6B5EDD008A}"/>
              </a:ext>
            </a:extLst>
          </p:cNvPr>
          <p:cNvCxnSpPr/>
          <p:nvPr/>
        </p:nvCxnSpPr>
        <p:spPr>
          <a:xfrm>
            <a:off x="571446" y="5124830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4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8CB5C5F-F90D-4BC8-A7F3-13BEDB1C4989}"/>
              </a:ext>
            </a:extLst>
          </p:cNvPr>
          <p:cNvSpPr/>
          <p:nvPr/>
        </p:nvSpPr>
        <p:spPr>
          <a:xfrm>
            <a:off x="3581400" y="1828800"/>
            <a:ext cx="5029200" cy="3200400"/>
          </a:xfrm>
          <a:prstGeom prst="flowChartProcess">
            <a:avLst/>
          </a:prstGeom>
          <a:solidFill>
            <a:srgbClr val="000066"/>
          </a:solidFill>
          <a:ln w="76200">
            <a:solidFill>
              <a:srgbClr val="FFCC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Older Workers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* * * * * * * * * * * * * * * * * * * * *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Their Strengths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Their Needs</a:t>
            </a:r>
          </a:p>
        </p:txBody>
      </p:sp>
    </p:spTree>
    <p:extLst>
      <p:ext uri="{BB962C8B-B14F-4D97-AF65-F5344CB8AC3E}">
        <p14:creationId xmlns:p14="http://schemas.microsoft.com/office/powerpoint/2010/main" val="148569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8675" y="661515"/>
            <a:ext cx="10945091" cy="121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the New Workforce . . . It’s Changing</a:t>
            </a:r>
          </a:p>
          <a:p>
            <a:pPr>
              <a:defRPr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7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Old		               Versus	                New</a:t>
            </a: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608675" y="1869440"/>
            <a:ext cx="10945091" cy="2870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6122785" y="1869439"/>
            <a:ext cx="0" cy="3990109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Flowchart: Document 6"/>
          <p:cNvSpPr/>
          <p:nvPr/>
        </p:nvSpPr>
        <p:spPr>
          <a:xfrm>
            <a:off x="1978700" y="5110853"/>
            <a:ext cx="8259580" cy="1393600"/>
          </a:xfrm>
          <a:prstGeom prst="flowChartDocument">
            <a:avLst/>
          </a:prstGeom>
          <a:solidFill>
            <a:srgbClr val="333399"/>
          </a:solidFill>
          <a:ln w="76200"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i="1" dirty="0"/>
              <a:t>	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 have been in this business 36 years.    I've learned a lot . . . and most of it doesn't apply anymore.“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   Charles Exley, CEO IBM Corporation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073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96923" y="6395720"/>
            <a:ext cx="11066011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2320" y="680721"/>
            <a:ext cx="10769600" cy="546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Focus On </a:t>
            </a:r>
            <a:r>
              <a:rPr lang="en-US" sz="2800" b="1" u="sng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Older Workers</a:t>
            </a: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</a:p>
          <a:p>
            <a:pPr marL="796925" indent="-342900">
              <a:lnSpc>
                <a:spcPct val="115000"/>
              </a:lnSpc>
            </a:pPr>
            <a:endParaRPr lang="en-US" sz="1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342900"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Their Strengths . . 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6925" indent="-342900">
              <a:lnSpc>
                <a:spcPct val="115000"/>
              </a:lnSpc>
            </a:pP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6925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Stability, Punctual &amp; Disciplined</a:t>
            </a:r>
          </a:p>
          <a:p>
            <a:pPr marL="796925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High Work Ethic - Pride In A Job Well Done</a:t>
            </a:r>
          </a:p>
          <a:p>
            <a:pPr marL="796925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Enhanced Knowledge, Wisdom &amp; Confidence</a:t>
            </a:r>
          </a:p>
          <a:p>
            <a:pPr marL="796925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Organized &amp; Efficient</a:t>
            </a:r>
          </a:p>
          <a:p>
            <a:pPr marL="796925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Writing &amp; Problem Solving</a:t>
            </a:r>
          </a:p>
          <a:p>
            <a:pPr marL="796925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Mature - Not Easily Rattled</a:t>
            </a:r>
          </a:p>
          <a:p>
            <a:pPr marL="2290763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Professional &amp; Patient</a:t>
            </a:r>
          </a:p>
          <a:p>
            <a:pPr marL="2290763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Knows When, Where &amp; How To Communicate </a:t>
            </a:r>
          </a:p>
          <a:p>
            <a:pPr marL="2290763" indent="-342900">
              <a:lnSpc>
                <a:spcPct val="15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600"/>
                </a:solidFill>
              </a:rPr>
              <a:t>Great Loyalty To The Organization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98E62-2EE7-4034-9702-27AF8771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1" y="5090161"/>
            <a:ext cx="1304925" cy="1255683"/>
          </a:xfrm>
          <a:prstGeom prst="rect">
            <a:avLst/>
          </a:prstGeom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8B0F6C08-2C52-44B2-98D8-4308CDD2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762000"/>
            <a:ext cx="1828799" cy="17526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339933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buSzPct val="130000"/>
              <a:buNone/>
              <a:defRPr/>
            </a:pPr>
            <a:r>
              <a:rPr lang="en-US" sz="2800" b="1" dirty="0">
                <a:solidFill>
                  <a:srgbClr val="800000"/>
                </a:solidFill>
                <a:cs typeface="Arial" pitchFamily="34" charset="0"/>
              </a:rPr>
              <a:t>Older</a:t>
            </a:r>
          </a:p>
          <a:p>
            <a:pPr algn="ctr" eaLnBrk="1" hangingPunct="1">
              <a:buSzPct val="130000"/>
              <a:buNone/>
              <a:defRPr/>
            </a:pPr>
            <a:endParaRPr lang="en-US" sz="800" b="1" dirty="0">
              <a:solidFill>
                <a:srgbClr val="800000"/>
              </a:solidFill>
              <a:cs typeface="Arial" pitchFamily="34" charset="0"/>
            </a:endParaRPr>
          </a:p>
          <a:p>
            <a:pPr algn="ctr" eaLnBrk="1" hangingPunct="1">
              <a:buSzPct val="130000"/>
              <a:buNone/>
              <a:defRPr/>
            </a:pPr>
            <a:r>
              <a:rPr lang="en-US" sz="2800" b="1" dirty="0">
                <a:solidFill>
                  <a:srgbClr val="800000"/>
                </a:solidFill>
                <a:cs typeface="Arial" pitchFamily="34" charset="0"/>
              </a:rPr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428562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120" y="646841"/>
            <a:ext cx="10048240" cy="461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Older Workers Prefer Workplaces That . . .  </a:t>
            </a:r>
            <a:r>
              <a:rPr lang="en-US" sz="2000" b="1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 of 3 slides)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sz="1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>
              <a:lnSpc>
                <a:spcPct val="115000"/>
              </a:lnSpc>
            </a:pPr>
            <a:r>
              <a:rPr lang="en-US" sz="3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Desires To Know Their Employees (Their History, Their Challenges</a:t>
            </a:r>
          </a:p>
          <a:p>
            <a:pPr marL="401637">
              <a:lnSpc>
                <a:spcPct val="115000"/>
              </a:lnSpc>
              <a:buClr>
                <a:srgbClr val="800000"/>
              </a:buClr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&amp; Their Work Preferences . . .)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Promotes &amp; Supports Continuous Learning 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Offers Opportunities For Challenge &amp; Meaningful Work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Offers Opportunities To Make A Difference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Provides Job Security &amp; Predictability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Provides Flexible Benefit Packages &amp; Work Arrangements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A Balanced Work / Life Approach.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Creates Constructive Workplace Relationships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Concerned About employee’s Health &amp; Well Being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An Open, Contribution-Based Environment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731520" y="5464000"/>
            <a:ext cx="10901679" cy="57076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486B6-81B5-49C2-ADE3-B81C5B044816}"/>
              </a:ext>
            </a:extLst>
          </p:cNvPr>
          <p:cNvSpPr/>
          <p:nvPr/>
        </p:nvSpPr>
        <p:spPr>
          <a:xfrm>
            <a:off x="6745936" y="57449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Aging Workers Are One Of Your Most Valuable Resources. Manage Them Well.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0743E-D75E-41FA-B3D8-BC1C90B1C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3886200"/>
            <a:ext cx="13258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1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667162"/>
            <a:ext cx="10800080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Older Workers Prefer Workplaces . . .  </a:t>
            </a:r>
            <a:r>
              <a:rPr lang="en-US" sz="2000" b="1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 of 3 slides)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</a:pPr>
            <a:r>
              <a:rPr lang="en-US" sz="1000" b="1" dirty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An Environments Where Opinions Are Valued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Managers &amp; Supervisors Are Skilled In People Management 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Bosses Become Their Colleague / Their Partner 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Values The Employee’s Strength, And Shows It (Validates Them)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Mentoring Positions (Lets Them Mentor New Employees)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Arrogant Or Dismissive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Clear About Expectations With Respect To Outcomes &amp; Participation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Elicits Feedback (Values Employees’ Lifetime Experiences)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Intimated By Employee’s Age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Bosses Who Can Find Commonality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781510" y="5191760"/>
            <a:ext cx="10800079" cy="762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5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120" y="646842"/>
            <a:ext cx="10058400" cy="3929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Older Workers Prefer Workplaces That . . .  </a:t>
            </a:r>
            <a:r>
              <a:rPr lang="en-US" sz="2000" b="1" dirty="0">
                <a:solidFill>
                  <a:srgbClr val="8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 Of 3 Slides)</a:t>
            </a:r>
            <a:endParaRPr lang="en-US" sz="2000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7">
              <a:lnSpc>
                <a:spcPct val="115000"/>
              </a:lnSpc>
              <a:buClr>
                <a:srgbClr val="800000"/>
              </a:buClr>
            </a:pPr>
            <a:endParaRPr lang="en-US" sz="1400" b="1" dirty="0">
              <a:solidFill>
                <a:srgbClr val="0066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Bosses Debate With Employees &amp; Then Welcomes The Best Ideas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Words &amp; Action, Shows Care For Employees 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Asks Them For Help (Can You Show Me . . .)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Changes When Necessary, But Respects Tradition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Handles Conflicts Openly 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Together For A Win-win Solution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Needed, Becomes “The Boss”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Communicates Frequently &amp; Transparently</a:t>
            </a:r>
          </a:p>
          <a:p>
            <a:pPr marL="914400" indent="-512763">
              <a:lnSpc>
                <a:spcPct val="115000"/>
              </a:lnSpc>
              <a:buClr>
                <a:srgbClr val="800000"/>
              </a:buClr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Focuses On The Future &amp; Outcomes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087120" y="4953000"/>
            <a:ext cx="99060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7" descr="Four Generations">
            <a:extLst>
              <a:ext uri="{FF2B5EF4-FFF2-40B4-BE49-F238E27FC236}">
                <a16:creationId xmlns:a16="http://schemas.microsoft.com/office/drawing/2014/main" id="{7A9D13F1-7364-4CEF-A810-96835028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2362200" cy="1711954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0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>
            <a:extLst>
              <a:ext uri="{FF2B5EF4-FFF2-40B4-BE49-F238E27FC236}">
                <a16:creationId xmlns:a16="http://schemas.microsoft.com/office/drawing/2014/main" id="{E4F8DE03-4B53-409A-ABD1-02D929C7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10" y="5647513"/>
            <a:ext cx="10818230" cy="1446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58240" y="672783"/>
            <a:ext cx="10078720" cy="48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en-US" sz="4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Challenge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"Managing multi-generational workforces is an art in itself. Young workers want to make a quick impact, the middle generation needs to believe in the mission, and older employees don't like ambivalence. Your move." 	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500" b="1" dirty="0">
              <a:solidFill>
                <a:srgbClr val="7030A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7030A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7030A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Benefit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Information flows in all directions in a learning organization. The most successful leaders find a way to let every generation be heard.  They recognize that no one has all the answers. This appreciation allows each group to contribute and be a part of the growth of an organization.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1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7030A0"/>
                </a:solidFill>
              </a:rPr>
              <a:t>				</a:t>
            </a:r>
            <a:r>
              <a:rPr lang="en-US" sz="2000" b="1" i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Can You Manage Different Generations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				Harvard Business School 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876800"/>
            <a:ext cx="1328671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91EEF1-D034-4238-B625-454684C3762B}"/>
              </a:ext>
            </a:extLst>
          </p:cNvPr>
          <p:cNvGrpSpPr/>
          <p:nvPr/>
        </p:nvGrpSpPr>
        <p:grpSpPr>
          <a:xfrm>
            <a:off x="1832415" y="2784288"/>
            <a:ext cx="8445889" cy="1747072"/>
            <a:chOff x="1832415" y="2784288"/>
            <a:chExt cx="8445889" cy="1747072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7BCA7715-326A-406C-8474-E9011B27F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407" y="2882046"/>
              <a:ext cx="8359897" cy="16493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66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marL="342900" indent="-342900" algn="ctr">
                <a:spcBef>
                  <a:spcPct val="20000"/>
                </a:spcBef>
              </a:pP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1832415" y="2784288"/>
              <a:ext cx="8283061" cy="1541102"/>
            </a:xfrm>
            <a:prstGeom prst="rect">
              <a:avLst/>
            </a:prstGeom>
            <a:solidFill>
              <a:srgbClr val="002060"/>
            </a:solidFill>
            <a:ln w="76200">
              <a:solidFill>
                <a:srgbClr val="0066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endParaRPr lang="en-US" sz="1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Remaining In Control &amp; Being Productive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 When The Pressure Is On</a:t>
              </a:r>
            </a:p>
            <a:p>
              <a:pPr marL="342900" indent="-342900" algn="ctr">
                <a:spcBef>
                  <a:spcPct val="20000"/>
                </a:spcBef>
              </a:pP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757" y="5536135"/>
            <a:ext cx="9649734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Our Thinking</a:t>
            </a:r>
            <a:r>
              <a:rPr 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 </a:t>
            </a:r>
            <a:r>
              <a:rPr lang="en-US" sz="2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so!</a:t>
            </a:r>
            <a:endParaRPr lang="en-US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14357" y="623464"/>
            <a:ext cx="1065418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pPr algn="ctr"/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internal response to the outside world.</a:t>
            </a:r>
          </a:p>
          <a:p>
            <a:pPr algn="ctr"/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* * * * * * * * * * * * * * * * * * * * * * * * * * * * * </a:t>
            </a:r>
          </a:p>
          <a:p>
            <a:pPr algn="ctr"/>
            <a:endParaRPr lang="en-US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originates  . . . not out there,</a:t>
            </a:r>
          </a:p>
          <a:p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But . . . 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in our mind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Line 9"/>
          <p:cNvSpPr>
            <a:spLocks noChangeShapeType="1"/>
          </p:cNvSpPr>
          <p:nvPr/>
        </p:nvSpPr>
        <p:spPr bwMode="auto">
          <a:xfrm>
            <a:off x="685758" y="1080663"/>
            <a:ext cx="0" cy="52578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14" descr="C:\Users\Martha\AppData\Local\Microsoft\Windows\Temporary Internet Files\Content.IE5\8RKRGEC6\MCj023054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3545" y="4052463"/>
            <a:ext cx="1468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50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7686" y="457200"/>
            <a:ext cx="10047514" cy="4343400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SzPct val="130000"/>
              <a:buNone/>
              <a:defRPr/>
            </a:pPr>
            <a:r>
              <a:rPr lang="en-US" sz="9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Characteristics Of Those Who Are Best Able To . . 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SzPct val="130000"/>
              <a:buNone/>
              <a:defRPr/>
            </a:pPr>
            <a:endParaRPr lang="en-US" sz="4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800000"/>
              </a:buClr>
              <a:buSzPct val="130000"/>
              <a:buNone/>
              <a:defRPr/>
            </a:pPr>
            <a:r>
              <a:rPr lang="en-US" sz="9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	        Handle Stressful Situations &amp; Relationships 						</a:t>
            </a:r>
          </a:p>
          <a:p>
            <a:pPr marL="1081088" indent="-623888">
              <a:lnSpc>
                <a:spcPct val="150000"/>
              </a:lnSpc>
              <a:buClr>
                <a:srgbClr val="8000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High Self-esteem (Sense Of Worth)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  <a:p>
            <a:pPr marL="457200" indent="625475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8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Feel They Can Control World Around Them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  <a:p>
            <a:pPr marL="457200" indent="625475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8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Are Challenged By Change</a:t>
            </a:r>
          </a:p>
          <a:p>
            <a:pPr marL="457200" indent="625475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8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Committed &amp; Intensely Involved In What They Do</a:t>
            </a:r>
          </a:p>
          <a:p>
            <a:pPr marL="457200" indent="625475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8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Regard Challenge As An Opportunity To Grow</a:t>
            </a:r>
          </a:p>
          <a:p>
            <a:pPr marL="457200" indent="625475">
              <a:lnSpc>
                <a:spcPct val="150000"/>
              </a:lnSpc>
              <a:buClr>
                <a:srgbClr val="800000"/>
              </a:buClr>
              <a:buSzPct val="130000"/>
              <a:buNone/>
              <a:defRPr/>
            </a:pPr>
            <a:endParaRPr lang="en-US" sz="8000" b="1" dirty="0">
              <a:solidFill>
                <a:srgbClr val="0033CC"/>
              </a:solidFill>
            </a:endParaRPr>
          </a:p>
          <a:p>
            <a:pPr marL="6350" indent="-635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endParaRPr lang="en-US" sz="8000" b="1" dirty="0">
              <a:solidFill>
                <a:srgbClr val="0033CC"/>
              </a:solidFill>
            </a:endParaRP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92163" name="Line 9"/>
          <p:cNvSpPr>
            <a:spLocks noChangeShapeType="1"/>
          </p:cNvSpPr>
          <p:nvPr/>
        </p:nvSpPr>
        <p:spPr bwMode="auto">
          <a:xfrm>
            <a:off x="900419" y="4735289"/>
            <a:ext cx="10324051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64" name="Picture 24" descr="http://ts3.mm.bing.net/images/thumbnail.aspx?q=63721963826&amp;id=3bb489056503aca2566200b3269873cd&amp;index=ch1&amp;url=http%3a%2f%2fwww.eclecticala.com%2flockets%2f791clock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1" y="4271962"/>
            <a:ext cx="1082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2362200" y="5172076"/>
            <a:ext cx="5029200" cy="923925"/>
          </a:xfrm>
          <a:prstGeom prst="rect">
            <a:avLst/>
          </a:prstGeom>
          <a:solidFill>
            <a:srgbClr val="002060"/>
          </a:solidFill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“The greatest weapon against stress is our ability to choose one thought over another.”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		~    William James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608410"/>
            <a:ext cx="8458200" cy="585391"/>
          </a:xfrm>
          <a:prstGeom prst="roundRect">
            <a:avLst/>
          </a:prstGeom>
          <a:solidFill>
            <a:srgbClr val="800000"/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6638" algn="l"/>
              </a:tabLst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637309" y="690881"/>
            <a:ext cx="10917382" cy="60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Keeping Cool, Calm, and Collected When the Pressure Is On</a:t>
            </a:r>
          </a:p>
          <a:p>
            <a:pPr marL="457200">
              <a:buClr>
                <a:srgbClr val="800000"/>
              </a:buClr>
              <a:defRPr/>
            </a:pPr>
            <a:endParaRPr lang="en-US" sz="1600" dirty="0">
              <a:latin typeface="Arial" charset="0"/>
            </a:endParaRPr>
          </a:p>
          <a:p>
            <a:pPr marL="2119313" lvl="1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Have "escape routes.“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Remind yourself of your good qualities.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Talk to yourself.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Set realistic goals and expectations.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Take care of number one.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Establish quiet time.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Accept change.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Focus on areas you can control.</a:t>
            </a:r>
          </a:p>
          <a:p>
            <a:pPr marL="2119313" indent="-512763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Negotiate and re-engineer pressure situations.</a:t>
            </a:r>
          </a:p>
          <a:p>
            <a:pPr marL="2119313" lvl="1" indent="-51276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Learn how to spot your stress warning signals.</a:t>
            </a:r>
            <a:endParaRPr lang="en-US" b="1" dirty="0">
              <a:solidFill>
                <a:srgbClr val="006600"/>
              </a:solidFill>
            </a:endParaRPr>
          </a:p>
          <a:p>
            <a:pPr marL="2119313" lvl="1" indent="-51276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Stay informed about what is happening.</a:t>
            </a:r>
          </a:p>
          <a:p>
            <a:pPr marL="2119313" lvl="1" indent="-512763" eaLnBrk="0" hangingPunct="0">
              <a:lnSpc>
                <a:spcPct val="150000"/>
              </a:lnSpc>
              <a:buClr>
                <a:srgbClr val="800000"/>
              </a:buClr>
              <a:buSzPct val="130000"/>
              <a:tabLst>
                <a:tab pos="1828800" algn="l"/>
              </a:tabLst>
            </a:pPr>
            <a:r>
              <a:rPr lang="en-US" sz="1100" b="1" dirty="0">
                <a:solidFill>
                  <a:srgbClr val="006600"/>
                </a:solidFill>
                <a:latin typeface="Arial" charset="0"/>
              </a:rPr>
              <a:t>	</a:t>
            </a:r>
            <a:endParaRPr lang="en-US" sz="4000" b="1" dirty="0">
              <a:solidFill>
                <a:srgbClr val="006600"/>
              </a:solidFill>
              <a:latin typeface="Arial" charset="0"/>
            </a:endParaRPr>
          </a:p>
          <a:p>
            <a:pPr marL="457200" algn="r">
              <a:lnSpc>
                <a:spcPct val="150000"/>
              </a:lnSpc>
              <a:buClr>
                <a:srgbClr val="800000"/>
              </a:buClr>
              <a:buSzPct val="130000"/>
              <a:tabLst>
                <a:tab pos="4114800" algn="l"/>
              </a:tabLst>
              <a:defRPr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(slide 1 of 3)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9091" name="Line 5"/>
          <p:cNvSpPr>
            <a:spLocks noChangeShapeType="1"/>
          </p:cNvSpPr>
          <p:nvPr/>
        </p:nvSpPr>
        <p:spPr bwMode="auto">
          <a:xfrm>
            <a:off x="256308" y="6003636"/>
            <a:ext cx="11520055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9092" name="Picture 5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0963" y="1752600"/>
            <a:ext cx="7921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128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562690"/>
            <a:ext cx="8458200" cy="585391"/>
          </a:xfrm>
          <a:prstGeom prst="roundRect">
            <a:avLst/>
          </a:prstGeom>
          <a:solidFill>
            <a:srgbClr val="800000"/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6638" algn="l"/>
              </a:tabLst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637309" y="611834"/>
            <a:ext cx="10972799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  <a:cs typeface="Times New Roman" pitchFamily="18" charset="0"/>
              </a:rPr>
              <a:t>Keeping Cool, Calm &amp; Collected when The Pressure is On</a:t>
            </a:r>
          </a:p>
          <a:p>
            <a:pPr algn="ctr" eaLnBrk="0" hangingPunct="0">
              <a:tabLst>
                <a:tab pos="457200" algn="l"/>
              </a:tabLst>
            </a:pPr>
            <a:endParaRPr lang="en-US" sz="1050" b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sz="700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en-US" sz="200" dirty="0">
              <a:cs typeface="Times New Roman" pitchFamily="18" charset="0"/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Keep current in your field.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Have a plan "B".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Be a problem solver.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Use weekends as a change of pace.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Everyday do something you really enjoy.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Have an optimistic view of the world . . . focus on the positive.</a:t>
            </a: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Be flexible in your attitudes . . . you may not know the full story.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Anticipate change by constantly updating your skills.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Make friends with non-worriers.</a:t>
            </a:r>
            <a:endParaRPr lang="en-US" b="1" dirty="0">
              <a:solidFill>
                <a:srgbClr val="006600"/>
              </a:solidFill>
            </a:endParaRP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      Learn from those who are best able to manage stress.</a:t>
            </a:r>
          </a:p>
          <a:p>
            <a:pPr marL="1828800" lvl="1" indent="-290513" eaLnBrk="0" hangingPunct="0">
              <a:lnSpc>
                <a:spcPct val="150000"/>
              </a:lnSpc>
              <a:buClr>
                <a:srgbClr val="800000"/>
              </a:buClr>
              <a:buSzPct val="130000"/>
              <a:tabLst>
                <a:tab pos="1828800" algn="l"/>
              </a:tabLst>
            </a:pPr>
            <a:endParaRPr lang="en-US" sz="1600" b="1" dirty="0"/>
          </a:p>
          <a:p>
            <a:pPr lvl="1" eaLnBrk="0" hangingPunct="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tabLst>
                <a:tab pos="457200" algn="l"/>
              </a:tabLst>
            </a:pPr>
            <a:endParaRPr lang="en-US" sz="100" b="1" dirty="0">
              <a:solidFill>
                <a:srgbClr val="006600"/>
              </a:solidFill>
              <a:latin typeface="Arial" charset="0"/>
            </a:endParaRPr>
          </a:p>
          <a:p>
            <a:pPr marL="457200" algn="r">
              <a:lnSpc>
                <a:spcPct val="150000"/>
              </a:lnSpc>
              <a:buClr>
                <a:srgbClr val="800000"/>
              </a:buClr>
              <a:buSzPct val="130000"/>
              <a:tabLst>
                <a:tab pos="4114800" algn="l"/>
              </a:tabLst>
              <a:defRPr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(slide 2 of 3)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43364" name="Line 9"/>
          <p:cNvSpPr>
            <a:spLocks noChangeShapeType="1"/>
          </p:cNvSpPr>
          <p:nvPr/>
        </p:nvSpPr>
        <p:spPr bwMode="auto">
          <a:xfrm flipV="1">
            <a:off x="779318" y="5749636"/>
            <a:ext cx="10830790" cy="48491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365" name="Picture 5" descr="C:\Users\Martha\Pictures\Microsoft Clip Organizer\j040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18288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94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38481" y="6156960"/>
            <a:ext cx="1113536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744B01-9C3F-436A-A46B-77334B3FA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1" y="696691"/>
            <a:ext cx="9971314" cy="579119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Appreciating Many Aspects of Diversity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Generational differences may </a:t>
            </a:r>
            <a:r>
              <a:rPr lang="en-US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influence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behavior; however, this does not mean that generational differences </a:t>
            </a:r>
            <a:r>
              <a:rPr lang="en-US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adult interactions.  There are a host of other variables which come into play that impact behavior and outcomes.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sz="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Generational differences represent only </a:t>
            </a:r>
            <a:r>
              <a:rPr lang="en-US" sz="2200" b="1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these factors.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 defTabSz="120650">
              <a:buNone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Points to Keep in Mind!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 defTabSz="120650">
              <a:buNone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Common experiences of each generation </a:t>
            </a:r>
          </a:p>
          <a:p>
            <a:pPr marL="0" lvl="1" indent="0" algn="ctr" defTabSz="120650">
              <a:buNone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frequently define their assumptions and perspectives. </a:t>
            </a:r>
          </a:p>
          <a:p>
            <a:pPr marL="0" lvl="2" indent="0" algn="ctr" defTabSz="120650">
              <a:buNone/>
            </a:pPr>
            <a:r>
              <a:rPr lang="en-US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 defTabSz="120650">
              <a:buNone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Never generalize from a few to the whole </a:t>
            </a:r>
          </a:p>
          <a:p>
            <a:pPr marL="0" lvl="1" indent="0" algn="ctr" defTabSz="120650">
              <a:buNone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. . there are ALWAYS exceptions.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D4305F16-F53A-482F-A3DC-3FAEEB44B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41" y="3429000"/>
            <a:ext cx="1099312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588090"/>
            <a:ext cx="8458200" cy="585391"/>
          </a:xfrm>
          <a:prstGeom prst="roundRect">
            <a:avLst/>
          </a:prstGeom>
          <a:solidFill>
            <a:srgbClr val="800000"/>
          </a:solidFill>
          <a:ln w="57150">
            <a:solidFill>
              <a:srgbClr val="00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6638" algn="l"/>
              </a:tabLst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678873" y="670561"/>
            <a:ext cx="10917381" cy="55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Keeping Cool, Calm &amp; Collected When the Pressure Is On</a:t>
            </a: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pPr marL="463550" indent="45085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006600"/>
              </a:solidFill>
              <a:cs typeface="Times New Roman" pitchFamily="18" charset="0"/>
            </a:endParaRP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Ask a colleague to let you know when you appear to be stressed. </a:t>
            </a:r>
            <a:endParaRPr lang="en-US" dirty="0">
              <a:latin typeface="Arial" charset="0"/>
            </a:endParaRP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cs typeface="Times New Roman" pitchFamily="18" charset="0"/>
              </a:rPr>
              <a:t>Maintain your network and support groups. 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Have a reward system.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Balance your life.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Go with the flow.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Learn to say "no.“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Have a positive mental attitude.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Maintain sensible perspective and a sense of humor.</a:t>
            </a:r>
          </a:p>
          <a:p>
            <a:pPr marL="1371600" indent="6238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Warm up to your job or find a new one.</a:t>
            </a:r>
          </a:p>
          <a:p>
            <a:pPr marL="457200">
              <a:lnSpc>
                <a:spcPct val="150000"/>
              </a:lnSpc>
              <a:buClr>
                <a:srgbClr val="800000"/>
              </a:buClr>
              <a:buSzPct val="130000"/>
              <a:defRPr/>
            </a:pPr>
            <a:endParaRPr lang="en-US" b="1" dirty="0">
              <a:solidFill>
                <a:srgbClr val="006600"/>
              </a:solidFill>
              <a:latin typeface="Arial" charset="0"/>
            </a:endParaRPr>
          </a:p>
          <a:p>
            <a:pPr marL="457200" algn="r">
              <a:lnSpc>
                <a:spcPct val="150000"/>
              </a:lnSpc>
              <a:buClr>
                <a:srgbClr val="800000"/>
              </a:buClr>
              <a:buSzPct val="130000"/>
              <a:defRPr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     (slide 3 of 3)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>
            <a:off x="678873" y="5699759"/>
            <a:ext cx="10917381" cy="13856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16" name="Picture 5" descr="http://ts4.mm.bing.net/images/thumbnail.aspx?q=93376615639&amp;id=ea00155642445d062262d5baf4a5397e&amp;index=ch1&amp;url=http%3a%2f%2fwww.collect.com%2fCMSAssets%2ff9a8ae95a7294745bc2e2426a1533a4b%2fMirror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928" y="3276958"/>
            <a:ext cx="895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36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75162" y="4838758"/>
            <a:ext cx="52800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r"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algn="r"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algn="r">
              <a:defRPr/>
            </a:pPr>
            <a:r>
              <a:rPr lang="en-US" sz="2000" b="1" dirty="0">
                <a:solidFill>
                  <a:srgbClr val="000066"/>
                </a:solidFill>
              </a:rPr>
              <a:t>Martha N. Bryan, Presenter</a:t>
            </a:r>
          </a:p>
          <a:p>
            <a:pPr algn="r">
              <a:defRPr/>
            </a:pPr>
            <a:r>
              <a:rPr lang="en-US" sz="2000" b="1" dirty="0">
                <a:solidFill>
                  <a:srgbClr val="000066"/>
                </a:solidFill>
              </a:rPr>
              <a:t>425-337-1838 Office * * * 425-330-8418 Cell</a:t>
            </a:r>
          </a:p>
          <a:p>
            <a:pPr algn="r">
              <a:defRPr/>
            </a:pPr>
            <a:r>
              <a:rPr lang="en-US" sz="2000" b="1" dirty="0">
                <a:solidFill>
                  <a:srgbClr val="000066"/>
                </a:solidFill>
              </a:rPr>
              <a:t>marthabryan@bryanandbryanassoc.com</a:t>
            </a:r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>
            <a:off x="6009526" y="5296744"/>
            <a:ext cx="570093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7605" y="1025776"/>
            <a:ext cx="7090117" cy="3007739"/>
          </a:xfrm>
          <a:prstGeom prst="rect">
            <a:avLst/>
          </a:prstGeom>
          <a:solidFill>
            <a:srgbClr val="009900"/>
          </a:solidFill>
          <a:ln w="762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Make Managing Others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A Wild &amp; Fun Ride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For Both You &amp; Your Staff!!!</a:t>
            </a:r>
          </a:p>
        </p:txBody>
      </p:sp>
      <p:pic>
        <p:nvPicPr>
          <p:cNvPr id="5" name="Picture 3" descr="marth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5830" y="836445"/>
            <a:ext cx="17526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D7CBD7-0691-4292-8984-0549EFA5DFCE}"/>
              </a:ext>
            </a:extLst>
          </p:cNvPr>
          <p:cNvSpPr txBox="1"/>
          <p:nvPr/>
        </p:nvSpPr>
        <p:spPr>
          <a:xfrm>
            <a:off x="2146483" y="4772435"/>
            <a:ext cx="1849120" cy="1369606"/>
          </a:xfrm>
          <a:prstGeom prst="rect">
            <a:avLst/>
          </a:prstGeom>
          <a:solidFill>
            <a:srgbClr val="00990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End 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* * * * * * * *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Thank you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239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361" y="650240"/>
            <a:ext cx="10962640" cy="4683760"/>
          </a:xfrm>
        </p:spPr>
        <p:txBody>
          <a:bodyPr/>
          <a:lstStyle/>
          <a:p>
            <a:pPr marL="0" indent="0">
              <a:buSzPct val="130000"/>
              <a:buNone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Are Things Different?</a:t>
            </a:r>
          </a:p>
          <a:p>
            <a:pPr marL="0" indent="449263"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47763" indent="-40640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 the past, relatively stable organizational model for career advancement.</a:t>
            </a:r>
            <a:endParaRPr lang="en-US" sz="1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1147763" indent="-40640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Today, organizations come in many sizes, types, and shapes.</a:t>
            </a:r>
            <a:endParaRPr lang="en-US" sz="1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1147763" indent="-40640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Career paths vary (average 25-year-old is expected to experience anywhere 	from five to 5-8 careers in lifetime).</a:t>
            </a:r>
            <a:endParaRPr lang="en-US" sz="1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1147763" indent="-406400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Work-life expectations have changed with the generations.</a:t>
            </a:r>
          </a:p>
        </p:txBody>
      </p:sp>
      <p:sp>
        <p:nvSpPr>
          <p:cNvPr id="23556" name="Line 9"/>
          <p:cNvSpPr>
            <a:spLocks noChangeShapeType="1"/>
          </p:cNvSpPr>
          <p:nvPr/>
        </p:nvSpPr>
        <p:spPr bwMode="auto">
          <a:xfrm flipV="1">
            <a:off x="436881" y="4897120"/>
            <a:ext cx="1096263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742180"/>
            <a:ext cx="122214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3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23455" y="574970"/>
            <a:ext cx="10958945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00" algn="l">
              <a:defRPr/>
            </a:pPr>
            <a:r>
              <a:rPr lang="en-US" sz="2400" b="1" dirty="0">
                <a:solidFill>
                  <a:srgbClr val="00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Shift Our Leadership Approach?</a:t>
            </a:r>
          </a:p>
          <a:p>
            <a:pPr marL="914400" indent="444500">
              <a:lnSpc>
                <a:spcPct val="150000"/>
              </a:lnSpc>
              <a:defRPr/>
            </a:pPr>
            <a:endParaRPr lang="en-US" sz="11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Four Generations In Workplace</a:t>
            </a: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Technology Links People </a:t>
            </a: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Complexity (Need Collective Resources Of All)</a:t>
            </a: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Satisfy Customers </a:t>
            </a: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Want To Know Why</a:t>
            </a: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Want Ownership In Their Work</a:t>
            </a:r>
          </a:p>
          <a:p>
            <a:pPr marL="914400" indent="444500">
              <a:lnSpc>
                <a:spcPct val="20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Closest To The Work Know Best How To Improve It</a:t>
            </a:r>
          </a:p>
          <a:p>
            <a:pPr marL="346075" indent="-61913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 descr="http://rds.yahoo.com/_ylt=A0S020wnAahLQREAsgKjzbkF/SIG=13bh8go7g/EXP=1269387943/**http%3a/www.bartphotography.eu/Portals/0/LiveContent/376/Images/People-business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44" y="4162312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5EFA43-59FE-489F-8AFD-3AFE37FD3531}"/>
              </a:ext>
            </a:extLst>
          </p:cNvPr>
          <p:cNvCxnSpPr/>
          <p:nvPr/>
        </p:nvCxnSpPr>
        <p:spPr>
          <a:xfrm>
            <a:off x="497681" y="5912556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57135" y="655320"/>
            <a:ext cx="10460181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>
                <a:solidFill>
                  <a:srgbClr val="002060"/>
                </a:solidFill>
                <a:cs typeface="Calibri" panose="020F0502020204030204" pitchFamily="34" charset="0"/>
              </a:rPr>
              <a:t>Managing Today’s Employees</a:t>
            </a:r>
          </a:p>
          <a:p>
            <a:pPr algn="r">
              <a:defRPr/>
            </a:pPr>
            <a:endParaRPr lang="en-US" sz="24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sz="900" b="1" dirty="0"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r>
              <a:rPr lang="en-US" sz="2400" b="1" dirty="0">
                <a:solidFill>
                  <a:srgbClr val="006600"/>
                </a:solidFill>
                <a:cs typeface="Calibri" panose="020F0502020204030204" pitchFamily="34" charset="0"/>
              </a:rPr>
              <a:t>  	</a:t>
            </a:r>
            <a:r>
              <a:rPr lang="en-US" sz="2400" b="1" dirty="0">
                <a:solidFill>
                  <a:srgbClr val="6600CC"/>
                </a:solidFill>
                <a:cs typeface="Calibri" panose="020F0502020204030204" pitchFamily="34" charset="0"/>
              </a:rPr>
              <a:t>"Old Story" </a:t>
            </a:r>
            <a:r>
              <a:rPr lang="en-US" sz="2400" b="1" dirty="0">
                <a:solidFill>
                  <a:srgbClr val="000048"/>
                </a:solidFill>
                <a:cs typeface="Calibri" panose="020F0502020204030204" pitchFamily="34" charset="0"/>
              </a:rPr>
              <a:t>Managers </a:t>
            </a:r>
            <a:r>
              <a:rPr lang="en-US" sz="2400" b="1" dirty="0">
                <a:solidFill>
                  <a:srgbClr val="006600"/>
                </a:solidFill>
                <a:cs typeface="Calibri" panose="020F0502020204030204" pitchFamily="34" charset="0"/>
              </a:rPr>
              <a:t>. . . Their style of leading</a:t>
            </a:r>
          </a:p>
          <a:p>
            <a:pPr marL="465138">
              <a:buClr>
                <a:srgbClr val="800000"/>
              </a:buClr>
              <a:buSzPct val="130000"/>
              <a:defRPr/>
            </a:pPr>
            <a:endParaRPr lang="en-US" sz="2400" b="1" dirty="0">
              <a:solidFill>
                <a:srgbClr val="006600"/>
              </a:solidFill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endParaRPr lang="en-US" sz="2400" b="1" dirty="0">
              <a:solidFill>
                <a:srgbClr val="006600"/>
              </a:solidFill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endParaRPr lang="en-US" sz="2400" b="1" dirty="0">
              <a:solidFill>
                <a:srgbClr val="006600"/>
              </a:solidFill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endParaRPr lang="en-US" sz="100" b="1" dirty="0">
              <a:solidFill>
                <a:srgbClr val="006600"/>
              </a:solidFill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endParaRPr lang="en-US" sz="2400" b="1" dirty="0">
              <a:solidFill>
                <a:srgbClr val="006600"/>
              </a:solidFill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endParaRPr lang="en-US" sz="2400" b="1" dirty="0">
              <a:solidFill>
                <a:srgbClr val="006600"/>
              </a:solidFill>
              <a:cs typeface="Calibri" panose="020F0502020204030204" pitchFamily="34" charset="0"/>
            </a:endParaRPr>
          </a:p>
          <a:p>
            <a:pPr marL="465138">
              <a:buClr>
                <a:srgbClr val="800000"/>
              </a:buClr>
              <a:buSzPct val="130000"/>
              <a:defRPr/>
            </a:pPr>
            <a:r>
              <a:rPr lang="en-US" sz="2400" b="1" dirty="0">
                <a:solidFill>
                  <a:srgbClr val="006600"/>
                </a:solidFill>
                <a:cs typeface="Calibri" panose="020F0502020204030204" pitchFamily="34" charset="0"/>
              </a:rPr>
              <a:t>     </a:t>
            </a:r>
            <a:r>
              <a:rPr lang="en-US" sz="2400" b="1" dirty="0">
                <a:solidFill>
                  <a:srgbClr val="6600CC"/>
                </a:solidFill>
                <a:cs typeface="Calibri" panose="020F0502020204030204" pitchFamily="34" charset="0"/>
              </a:rPr>
              <a:t>“New Story" </a:t>
            </a:r>
            <a:r>
              <a:rPr lang="en-US" sz="2400" b="1" dirty="0">
                <a:solidFill>
                  <a:srgbClr val="000048"/>
                </a:solidFill>
                <a:cs typeface="Calibri" panose="020F0502020204030204" pitchFamily="34" charset="0"/>
              </a:rPr>
              <a:t>Managers </a:t>
            </a:r>
            <a:r>
              <a:rPr lang="en-US" sz="2400" b="1" dirty="0">
                <a:solidFill>
                  <a:srgbClr val="006600"/>
                </a:solidFill>
                <a:cs typeface="Calibri" panose="020F0502020204030204" pitchFamily="34" charset="0"/>
              </a:rPr>
              <a:t>. . . How they will need to change</a:t>
            </a:r>
            <a:endParaRPr lang="en-US" sz="3600" b="1" dirty="0">
              <a:solidFill>
                <a:srgbClr val="006600"/>
              </a:solidFill>
              <a:cs typeface="Calibri" panose="020F0502020204030204" pitchFamily="34" charset="0"/>
            </a:endParaRPr>
          </a:p>
        </p:txBody>
      </p:sp>
      <p:sp>
        <p:nvSpPr>
          <p:cNvPr id="21507" name="Line 9"/>
          <p:cNvSpPr>
            <a:spLocks noChangeShapeType="1"/>
          </p:cNvSpPr>
          <p:nvPr/>
        </p:nvSpPr>
        <p:spPr bwMode="auto">
          <a:xfrm>
            <a:off x="371301" y="5632341"/>
            <a:ext cx="11610110" cy="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34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 Of Flexible Supervision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845127" y="1487656"/>
            <a:ext cx="10418618" cy="4648200"/>
          </a:xfrm>
        </p:spPr>
        <p:txBody>
          <a:bodyPr>
            <a:normAutofit fontScale="85000" lnSpcReduction="20000"/>
          </a:bodyPr>
          <a:lstStyle/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supervisory style is not fixed.</a:t>
            </a: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leadership style is varied to meet follower’s needs.</a:t>
            </a: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depend more on their personal power.</a:t>
            </a: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when and how to make personal policy exceptions.</a:t>
            </a: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match individuals to a team or individual to an assignment.</a:t>
            </a: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balance concern for tasks and concern for people.  </a:t>
            </a: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05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2438"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understand the elements of trust and work to gain it.  </a:t>
            </a:r>
          </a:p>
          <a:p>
            <a:pPr marL="914400" indent="-452438">
              <a:lnSpc>
                <a:spcPct val="80000"/>
              </a:lnSpc>
              <a:buNone/>
              <a:defRPr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Zempke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Raines,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</a:t>
            </a:r>
            <a:r>
              <a:rPr lang="en-US" sz="2000" b="1" dirty="0" err="1">
                <a:solidFill>
                  <a:srgbClr val="002060"/>
                </a:solidFill>
              </a:rPr>
              <a:t>czak</a:t>
            </a:r>
            <a:r>
              <a:rPr lang="en-US" sz="2000" b="1" dirty="0">
                <a:solidFill>
                  <a:srgbClr val="002060"/>
                </a:solidFill>
              </a:rPr>
              <a:t>                      </a:t>
            </a:r>
            <a:endParaRPr lang="en-US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7412" y="1866900"/>
            <a:ext cx="1119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66D762-E058-41DC-8B42-0ABD0F00AAE3}"/>
              </a:ext>
            </a:extLst>
          </p:cNvPr>
          <p:cNvCxnSpPr/>
          <p:nvPr/>
        </p:nvCxnSpPr>
        <p:spPr>
          <a:xfrm>
            <a:off x="571446" y="5394396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4182" y="519550"/>
            <a:ext cx="950187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all Generations</a:t>
            </a:r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60120" y="1205350"/>
            <a:ext cx="10262062" cy="3352800"/>
          </a:xfrm>
        </p:spPr>
        <p:txBody>
          <a:bodyPr>
            <a:normAutofit lnSpcReduction="10000"/>
          </a:bodyPr>
          <a:lstStyle/>
          <a:p>
            <a:pPr marL="465138" indent="6746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Accommodate individual differences.</a:t>
            </a:r>
          </a:p>
          <a:p>
            <a:pPr marL="465138" indent="6746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workplace choices for all the generations.</a:t>
            </a:r>
          </a:p>
          <a:p>
            <a:pPr marL="465138" indent="6746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situational management style. </a:t>
            </a:r>
          </a:p>
          <a:p>
            <a:pPr marL="465138" indent="6746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competence and initiative.</a:t>
            </a:r>
          </a:p>
          <a:p>
            <a:pPr marL="465138" indent="6746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Nourish retention and mentor.</a:t>
            </a:r>
          </a:p>
          <a:p>
            <a:pPr marL="465138" indent="674688">
              <a:lnSpc>
                <a:spcPct val="150000"/>
              </a:lnSpc>
              <a:buClr>
                <a:srgbClr val="8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outcomes.</a:t>
            </a:r>
          </a:p>
          <a:p>
            <a:pPr eaLnBrk="1" hangingPunct="1">
              <a:lnSpc>
                <a:spcPct val="150000"/>
              </a:lnSpc>
              <a:buSzPct val="130000"/>
              <a:buFont typeface="Wingdings" pitchFamily="2" charset="2"/>
              <a:buChar char="§"/>
              <a:defRPr/>
            </a:pPr>
            <a:endParaRPr lang="en-US" sz="2000" b="1" dirty="0"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53253" name="Picture 6" descr="diversity in the workplace">
            <a:hlinkClick r:id="rId3" tooltip="http://careers.ch2mhill.com/na/ca/en/why-ch2m-hill/diversity-jobs.as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1" y="2743200"/>
            <a:ext cx="26050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Document 4"/>
          <p:cNvSpPr>
            <a:spLocks noChangeArrowheads="1"/>
          </p:cNvSpPr>
          <p:nvPr/>
        </p:nvSpPr>
        <p:spPr bwMode="auto">
          <a:xfrm>
            <a:off x="960120" y="4918377"/>
            <a:ext cx="10412730" cy="1569720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57150" algn="ctr">
            <a:solidFill>
              <a:srgbClr val="800000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"Managing multi-generational workforces is an art in itself. Young workers want to make a quick impact, the middle generation needs to believe in the mission, and older employees don't like ambivalence. Your move." 	</a:t>
            </a:r>
            <a:endParaRPr lang="en-US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i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You Manage Different Generations</a:t>
            </a:r>
            <a:r>
              <a:rPr lang="en-US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Business School </a:t>
            </a:r>
          </a:p>
        </p:txBody>
      </p:sp>
    </p:spTree>
    <p:extLst>
      <p:ext uri="{BB962C8B-B14F-4D97-AF65-F5344CB8AC3E}">
        <p14:creationId xmlns:p14="http://schemas.microsoft.com/office/powerpoint/2010/main" val="401228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8DE9B5-B7C8-450B-978D-2041CBBBD311}"/>
              </a:ext>
            </a:extLst>
          </p:cNvPr>
          <p:cNvCxnSpPr/>
          <p:nvPr/>
        </p:nvCxnSpPr>
        <p:spPr>
          <a:xfrm>
            <a:off x="453108" y="6115756"/>
            <a:ext cx="11196637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8400" y="623016"/>
            <a:ext cx="111113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Managers Can Embrace &amp; Respect 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Employees</a:t>
            </a:r>
          </a:p>
          <a:p>
            <a:pPr>
              <a:buClr>
                <a:srgbClr val="800000"/>
              </a:buClr>
            </a:pPr>
            <a:endParaRPr lang="en-US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allow your biases to affect the way you conduct yourself at work.</a:t>
            </a:r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genuine interest and find common ground with someone with a different backgrounds.  </a:t>
            </a:r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together diverse groups for innovation. You’ll get a better product.</a:t>
            </a: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religious holidays for employees of that particular religion.</a:t>
            </a: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Strategize with someone with a different background who shares the same goals as you.</a:t>
            </a: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what employees bring to the workplace. </a:t>
            </a: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about employee’s skills, knowledge, and experiences.</a:t>
            </a: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someone with a diverse background to lunch or change your table.</a:t>
            </a:r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language that demeans a particular group of individuals. </a:t>
            </a:r>
            <a:endParaRPr lang="en-US" sz="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458788">
              <a:lnSpc>
                <a:spcPct val="150000"/>
              </a:lnSpc>
              <a:buClr>
                <a:srgbClr val="80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skills, abilities, knowledge and results be the factors involved</a:t>
            </a:r>
          </a:p>
          <a:p>
            <a:pPr>
              <a:buClr>
                <a:srgbClr val="800000"/>
              </a:buClr>
            </a:pP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 your hiring / promotion decisions.  </a:t>
            </a:r>
          </a:p>
        </p:txBody>
      </p:sp>
      <p:pic>
        <p:nvPicPr>
          <p:cNvPr id="5" name="Picture 4" descr="Four Gene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35" y="4464080"/>
            <a:ext cx="2502665" cy="181362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7662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5DB411B3FF2048A9859581C887B2BE" ma:contentTypeVersion="10" ma:contentTypeDescription="Create a new document." ma:contentTypeScope="" ma:versionID="1033f39efaa4de62f8b422df16368aaf">
  <xsd:schema xmlns:xsd="http://www.w3.org/2001/XMLSchema" xmlns:xs="http://www.w3.org/2001/XMLSchema" xmlns:p="http://schemas.microsoft.com/office/2006/metadata/properties" xmlns:ns3="a47a3746-49c4-4714-8efb-2e85b3f5a6d6" targetNamespace="http://schemas.microsoft.com/office/2006/metadata/properties" ma:root="true" ma:fieldsID="5ade9b79e27028738afc11069b9c5fda" ns3:_="">
    <xsd:import namespace="a47a3746-49c4-4714-8efb-2e85b3f5a6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a3746-49c4-4714-8efb-2e85b3f5a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5E1528-463F-4EA7-B851-0A260FAF9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7a3746-49c4-4714-8efb-2e85b3f5a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8664A-0555-4B76-8ECB-F2D806592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4D026B-6604-4BD8-B48D-95762E2EEA00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a47a3746-49c4-4714-8efb-2e85b3f5a6d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9752</TotalTime>
  <Words>2291</Words>
  <Application>Microsoft Office PowerPoint</Application>
  <PresentationFormat>Widescreen</PresentationFormat>
  <Paragraphs>378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Attributes Of Flexible Supervision</vt:lpstr>
      <vt:lpstr>Working with all Generations</vt:lpstr>
      <vt:lpstr>PowerPoint Presentation</vt:lpstr>
      <vt:lpstr>Generational Work Performance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Bryan</dc:creator>
  <cp:lastModifiedBy>MARTHA BRYAN</cp:lastModifiedBy>
  <cp:revision>266</cp:revision>
  <cp:lastPrinted>2020-08-08T11:19:39Z</cp:lastPrinted>
  <dcterms:created xsi:type="dcterms:W3CDTF">2015-02-22T16:52:54Z</dcterms:created>
  <dcterms:modified xsi:type="dcterms:W3CDTF">2020-08-28T08:29:38Z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0x010100D65DB411B3FF2048A9859581C887B2BE</vt:lpwstr>
  </property>
</Properties>
</file>